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7" r:id="rId2"/>
    <p:sldId id="273" r:id="rId3"/>
    <p:sldId id="282" r:id="rId4"/>
    <p:sldId id="271" r:id="rId5"/>
    <p:sldId id="274" r:id="rId6"/>
    <p:sldId id="275" r:id="rId7"/>
    <p:sldId id="279" r:id="rId8"/>
    <p:sldId id="280" r:id="rId9"/>
    <p:sldId id="268" r:id="rId10"/>
    <p:sldId id="267" r:id="rId11"/>
    <p:sldId id="272" r:id="rId12"/>
    <p:sldId id="270" r:id="rId13"/>
    <p:sldId id="269" r:id="rId14"/>
    <p:sldId id="277" r:id="rId15"/>
    <p:sldId id="281" r:id="rId16"/>
    <p:sldId id="266" r:id="rId17"/>
    <p:sldId id="265" r:id="rId18"/>
    <p:sldId id="283" r:id="rId19"/>
    <p:sldId id="276" r:id="rId20"/>
    <p:sldId id="264" r:id="rId21"/>
    <p:sldId id="288" r:id="rId22"/>
    <p:sldId id="289" r:id="rId23"/>
    <p:sldId id="290" r:id="rId24"/>
    <p:sldId id="285" r:id="rId25"/>
    <p:sldId id="293" r:id="rId26"/>
    <p:sldId id="301" r:id="rId27"/>
    <p:sldId id="263" r:id="rId28"/>
    <p:sldId id="262" r:id="rId29"/>
    <p:sldId id="261" r:id="rId30"/>
    <p:sldId id="260" r:id="rId31"/>
    <p:sldId id="258" r:id="rId32"/>
    <p:sldId id="259" r:id="rId33"/>
    <p:sldId id="284" r:id="rId34"/>
    <p:sldId id="287" r:id="rId35"/>
    <p:sldId id="286" r:id="rId36"/>
    <p:sldId id="295" r:id="rId37"/>
    <p:sldId id="296" r:id="rId38"/>
    <p:sldId id="291" r:id="rId39"/>
    <p:sldId id="292" r:id="rId40"/>
    <p:sldId id="294" r:id="rId41"/>
    <p:sldId id="297" r:id="rId42"/>
    <p:sldId id="298" r:id="rId43"/>
    <p:sldId id="299" r:id="rId44"/>
    <p:sldId id="300" r:id="rId45"/>
    <p:sldId id="30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4C200-9070-4E2B-9040-15F4E7CDD047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2F4B9-BA35-4E38-8DFD-BD3EB61469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FED776-A24E-4439-8446-119ED7E09DF7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EB56B-C46B-4994-A6B0-6D60F3601C80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0E732B7-F1A7-4079-B552-D9BE91522176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0E3F1C-A247-4EA2-B397-0E4FDEF72277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D238FAA-B39E-423F-AD3D-3326FCA53527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0D5659-9DD2-4D75-986B-25E48DA90904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7E9741-8C23-4D61-AA56-AB45EB03AF77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878780-BBF5-4594-B2AE-30D0C7BB77A7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968F4A-6C70-44DD-B8F4-C4242BCE3FEE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7E091545-388C-4CE9-BB5A-DF1D1746AD93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725C2F7-86EE-422B-A536-B2D0C35B1C9E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3C356A7-A9B1-48B3-97A6-2F826D2F3903}" type="datetime1">
              <a:rPr lang="en-US" smtClean="0"/>
              <a:pPr/>
              <a:t>4/8/2021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D61BC9A-43B1-4EED-B6CA-A0E287462A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-s2.0-S0927025620303414-ga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1400"/>
            <a:ext cx="9144000" cy="23938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" name="Picture 1" descr="iitgnlogo-emble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0"/>
            <a:ext cx="2214984" cy="220997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43200" y="0"/>
            <a:ext cx="6400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ARTIFICIAL INTELLIGENCE</a:t>
            </a: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ES 612</a:t>
            </a:r>
          </a:p>
          <a:p>
            <a:pPr algn="ctr"/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DEEP LEARNING</a:t>
            </a:r>
          </a:p>
          <a:p>
            <a:pPr algn="ctr"/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CONVOLUTION NETWORKS</a:t>
            </a:r>
            <a:br>
              <a:rPr lang="en-US" sz="3200" dirty="0" smtClean="0">
                <a:latin typeface="Times New Roman" pitchFamily="18" charset="0"/>
                <a:cs typeface="Times New Roman" pitchFamily="18" charset="0"/>
              </a:rPr>
            </a:b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0800" y="6019800"/>
            <a:ext cx="632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https://www.sciencedirect.com/science/article/abs/pii/S0927025620303414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324" y="1066800"/>
            <a:ext cx="8799962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 descr="convolutional-neural-networks-cnn-2-6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6400" y="6248400"/>
            <a:ext cx="7228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https://www.slideshare.net/GauravMittal68/convolutional-neural-networks-cnn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8434" name="Picture 2" descr="Why Convolution?&#10;34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73106" cy="51054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9458" name="Picture 2" descr="Why Convolution?&#10;35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73106" cy="5105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526" y="228600"/>
            <a:ext cx="9038474" cy="4752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 descr="Local Receptive Field/Sparse Connectivity&#10; Convolution exploits the property of spatial local-&#10;correlations in the image 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529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0"/>
            <a:ext cx="630978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2133600"/>
            <a:ext cx="1676400" cy="200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62000" y="228600"/>
            <a:ext cx="3404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MULTIPLE FILTERS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181600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s://www.google.com/search?q=cnn+filters+types&amp;tbm=isch&amp;ved=2ahUKEwitgMTLl-nvAhUIYRoKHTEkA5oQ2-cCegQIABAA&amp;oq=cnn+filters&amp;gs_lcp=CgNpbWcQARgBMgIIADICCAAyAggAMgYIABAFEB4yBAgAEBgyBAgAEBg6BAgjECc6BAgAEEM6BggAEAgQHlDAtwNYjsoDYNjcA2gAcAB4AIABqQaIAYoekgELMi02LjMuMS4wLjGYAQCgAQGqAQtnd3Mtd2l6LWltZ8ABAQ&amp;sclient=img&amp;ei=lhlsYK3dH4jCabHIjNAJ&amp;bih=600&amp;biw=1349&amp;rlz=1C1CHBF_en__814__814&amp;hl=en</a:t>
            </a:r>
            <a:endParaRPr lang="en-US" sz="1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0962" name="Picture 2" descr="Shared Weights and Bias&#10;• Translation Equivariance&#10;o Allows features to be detected regardless of their position in the v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73106" cy="51054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381000"/>
            <a:ext cx="592662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CONTENTS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Convolution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Motivation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Why CNN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What is CNN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Layers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Normalization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Back Propagation and Gradient Decent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4578" name="Picture 2" descr="Convolutional Neural Network Tutorial - Technoelear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53340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s://www.google.com/search?q=local+spatial+invariance&amp;newwindow=1&amp;rlz=1C1CHBF_en__814__814&amp;sxsrf=ALeKk01JG9cLuigRFnhf0J06s8sAOzDjvg:1617695589676&amp;source=lnms&amp;tbm=isch&amp;sa=X&amp;ved=2ahUKEwirjOjXkenvAhW88rsIHSj4CJ8Q_AUoAXoECAIQAw&amp;biw=1366&amp;bih=657#imgrc=3dlBf039HpfOzM</a:t>
            </a: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85800"/>
            <a:ext cx="8541380" cy="434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616251" y="6096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5029200"/>
            <a:ext cx="5832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 smtClean="0"/>
          </a:p>
          <a:p>
            <a:r>
              <a:rPr lang="en-US" b="1" dirty="0" smtClean="0"/>
              <a:t>4. Fully Connected Layer: </a:t>
            </a:r>
            <a:r>
              <a:rPr lang="en-US" dirty="0" smtClean="0"/>
              <a:t>To determine the output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09600"/>
            <a:ext cx="863821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04800"/>
            <a:ext cx="876582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3010" name="Picture 2" descr="Student Notes: Convolutional Neural Networks (CNN) Introduction – Belajar  Pembelajaran Mesin Indones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609600"/>
            <a:ext cx="8108968" cy="3429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447800" y="4826675"/>
            <a:ext cx="693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s://www.google.com/search?q=striding+in+cnn&amp;newwindow=1&amp;rlz=1C1CHBF_en__814__814&amp;sxsrf=ALeKk02eD-Ytg5G9uoz46wJ-QQyysoC07Q:1617701353675&amp;source=lnms&amp;tbm=isch&amp;sa=X&amp;ved=2ahUKEwiYh6eUp-nvAhXQYMAKHVpkB00Q_AUoAXoECAEQAw&amp;biw=1366&amp;bih=657#imgrc=SMIP8e0Gg8wo-M</a:t>
            </a:r>
            <a:endParaRPr lang="en-US"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1202" name="Picture 2" descr="Convolution arithmetic tutorial — Theano 1.1.2+29.g8b2825658.dirty  documentation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6621174" cy="46482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286000" y="381000"/>
            <a:ext cx="177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PADDING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2400" y="5242173"/>
            <a:ext cx="43434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s://www.google.com/search?q=PADDING+IN+CNN&amp;tbm=isch&amp;ved=2ahUKEwiM46vzqenvAhVF-RQKHVdGDJwQ2-cCegQIABAA&amp;oq=PADDING+IN+CNN&amp;gs_lcp=CgNpbWcQAzICCAAyBggAEAUQHjIGCAAQBRAeMgYIABAIEB4yBAgAEBgyBAgAEBg6BggAEAoQGFCB6wZY9pQHYNOeB2gBcAB4AYAB0QiIAe8ykgENMi00LjEuMi4xLjMuMZgBAKABAaoBC2d3cy13aXotaW1nwAEB&amp;sclient=img&amp;ei=ySxsYMzaM8XyU9eMseAJ&amp;bih=657&amp;biw=1366&amp;rlz=1C1CHBF_en__814__814#imgrc=TAraETo8TW_gSM</a:t>
            </a:r>
            <a:endParaRPr lang="en-US" sz="1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9394" name="Picture 2" descr="Basic architecture of a CNN for sensor network data. Each convolution... | 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066800"/>
            <a:ext cx="8001000" cy="408584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295400" y="304800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Tensors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801" y="5638801"/>
            <a:ext cx="52578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s://www.google.com/search?q=Tensor+in+CNN&amp;tbm=isch&amp;ved=2ahUKEwirq_uxrOnvAhXS2-AKHUqWDtIQ2-cCegQIABAA&amp;oq=Tensor+in+CNN&amp;gs_lcp=CgNpbWcQAzIECAAQGDoECAAQQzoCCAA6BggAEAgQHjoGCAAQBRAeULaQFVi7ohVglqsVaABwAHgAgAGJBYgBiBySAQkyLTEuMy4xLjOYAQCgAQGqAQtnd3Mtd2l6LWltZ8ABAQ&amp;sclient=img&amp;ei=Zi9sYKvgAtK3gwfKrLqQDQ&amp;bih=657&amp;biw=1366&amp;rlz=1C1CHBF_en__814__814#imgrc=8WMObPBwMAQ-eM</a:t>
            </a:r>
            <a:endParaRPr lang="en-US" sz="11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685800"/>
            <a:ext cx="84201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762000"/>
            <a:ext cx="841057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896122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67000" y="60960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CONVOLUTION</a:t>
            </a:r>
            <a:endParaRPr lang="en-US" sz="3600" dirty="0"/>
          </a:p>
        </p:txBody>
      </p:sp>
      <p:pic>
        <p:nvPicPr>
          <p:cNvPr id="38914" name="Picture 2" descr="Convolution: An Exploration of a Familiar Operator's Deeper Roots | by Cody  Marie Wild | Towards Data Scie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86000"/>
            <a:ext cx="5543550" cy="12573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66800" y="4343400"/>
            <a:ext cx="6877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Two signal produces a third signal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Sliding one signal over reflected, folded and shifted signal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44867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762000"/>
            <a:ext cx="866043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204913"/>
            <a:ext cx="81438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71281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28600"/>
            <a:ext cx="8839200" cy="473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"/>
            <a:ext cx="8991600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3250" name="Picture 2" descr=" Feature Map - Obtained by convolution of the image with a linear filter, adding a bias&#10;term and applying a non-linear fu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73106" cy="51054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4274" name="Picture 2" descr="Pooling&#10; Non-linear down-sampling to simplify the information in&#10;output from convolutional layer.&#10; Variants:&#10; Max pooli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73106" cy="51054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4800"/>
            <a:ext cx="896148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0178" name="Picture 2" descr="What are Max Pooling, Average Pooling, Global Max Pooling and Global Average  Pooling? – MachineCu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066800"/>
            <a:ext cx="7212018" cy="28956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81200" y="228600"/>
            <a:ext cx="232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AVERAGE POOLING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502920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https://www.google.com/search?q=average+pooling&amp;tbm=isch&amp;ved=2ahUKEwiFxJ2Yp-nvAhUN04UKHdJNCzAQ2-cCegQIABAA&amp;oq=Averge+pooling&amp;gs_lcp=CgNpbWcQARgAMgYIABAKEBg6AggAOgQIABBDOgQIABAKULX3K1iZlSxgwZ4saABwAHgAgAHdA4gBtyGSAQgyLTEwLjEuM5gBAKABAaoBC2d3cy13aXotaW1nwAEB&amp;sclient=img&amp;ei=8SlsYMWHN42mlwTSm62AAw&amp;bih=657&amp;biw=1366&amp;rlz=1C1CHBF_en__814__814#imgrc=ROCJXYJDdno4hM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52800" y="2895600"/>
            <a:ext cx="2707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MOTIVATION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2226" name="Picture 2" descr="A Beginner's Introduction to Convolutional Neural Networks | by David | 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457200"/>
            <a:ext cx="8090500" cy="57912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143000" y="152400"/>
            <a:ext cx="190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RGB IMAGE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5300" name="Picture 4" descr="Normalization (Optional)&#10;Locally the response is normalized using some distance based weighted&#10;average function&#10;50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81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6322" name="Picture 2" descr="FULLY CONNECTED LAYER IN CNN's -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80548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52600" y="5867400"/>
            <a:ext cx="670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https://www.google.com/search?q=fully+connected+layer+in+cnn&amp;tbm=isch&amp;ved=2ahUKEwjJ642Kq-nvAhURohoKHaTlB9MQ2-cCegQIABAA&amp;oq=fully+connected+layer+in+cnn&amp;gs_lcp=CgNpbWcQARgAMgIIADIECAAQGDIECAAQGDIECAAQGDoECAAQQ1Cd8BRYnZkVYMehFWgAcAB4AYAB7wWIAaU3kgEMMi0xOC40LjAuMS4xmAEAoAEBqgELZ3dzLXdpei1pbWfAAQE&amp;sclient=img&amp;ei=Bi5sYMnQAZHEaqTLn5gN&amp;bih=657&amp;biw=1366&amp;rlz=1C1CHBF_en__814__814#imgrc=Quh74C7j01LFuM</a:t>
            </a:r>
            <a:endParaRPr lang="en-US" sz="11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7346" name="Picture 2" descr="Backpropagation&#10;• Loss function&#10;o For Classification&#10;• Softmax Function with negative log likelihood&#10;o For Regression&#10;• Me..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73106" cy="5105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568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0418" name="Picture 2" descr="Gradient Descent Optimization &amp;amp; Challenges - PRIMO.a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43000"/>
            <a:ext cx="7620000" cy="382905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90600" y="381000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GRADIENT DECENT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Detection or Classification Tasks&#10;5Andrew Ng: Deep Learning, Self-Taught Learning and Unsupervised Feature Learning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514529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819400" y="5562600"/>
            <a:ext cx="5867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2770" name="Picture 2" descr="What to do with this data?&#10;6Andrew Ng: Deep Learning, Self-Taught Learning and Unsupervised Feature Learning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400"/>
            <a:ext cx="9144001" cy="514529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5842" name="Picture 2" descr="Feature Representations&#10;7Andrew Ng: Deep Learning, Self-Taught Learning and Unsupervised Feature Learning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03009"/>
            <a:ext cx="9144001" cy="514529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7890" name="Picture 2" descr="Feature Representations&#10;8Andrew Ng: Deep Learning, Self-Taught Learning and Unsupervised Feature Learning&#10; 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529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5715000"/>
            <a:ext cx="73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https://www.slideshare.net/GauravMittal68/convolutional-neural-networks-cnn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1BC9A-43B1-4EED-B6CA-A0E287462A9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17" y="0"/>
            <a:ext cx="914651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438400" y="5715000"/>
            <a:ext cx="6527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http://introtodeeplearning.com/slides/6S191_MIT_DeepLearning_L3.pdf</a:t>
            </a:r>
            <a:endParaRPr lang="en-US" sz="14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1235</TotalTime>
  <Words>262</Words>
  <Application>Microsoft Office PowerPoint</Application>
  <PresentationFormat>On-screen Show (4:3)</PresentationFormat>
  <Paragraphs>112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Concourse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Susmita</dc:creator>
  <cp:lastModifiedBy>Susmita</cp:lastModifiedBy>
  <cp:revision>10</cp:revision>
  <dcterms:created xsi:type="dcterms:W3CDTF">2021-04-06T05:32:13Z</dcterms:created>
  <dcterms:modified xsi:type="dcterms:W3CDTF">2021-04-08T11:24:38Z</dcterms:modified>
</cp:coreProperties>
</file>